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CEE584-18EE-4070-BAA7-DC5E4439A956}">
  <a:tblStyle styleId="{F6CEE584-18EE-4070-BAA7-DC5E4439A95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" name="Google Shape;5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" name="Google Shape;6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2" name="Google Shape;8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3.jpg"/><Relationship Id="rId4" Type="http://schemas.openxmlformats.org/officeDocument/2006/relationships/image" Target="../media/image9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color" showMasterSp="0">
  <p:cSld name="Título colo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in Bild, das Kette enthält.&#10;&#10;Automatisch generierte Beschreibung" id="19" name="Google Shape;19;p2"/>
          <p:cNvPicPr preferRelativeResize="0"/>
          <p:nvPr/>
        </p:nvPicPr>
        <p:blipFill rotWithShape="1">
          <a:blip r:embed="rId2">
            <a:alphaModFix/>
          </a:blip>
          <a:srcRect b="26747" l="0" r="0" t="233"/>
          <a:stretch/>
        </p:blipFill>
        <p:spPr>
          <a:xfrm>
            <a:off x="164181" y="165101"/>
            <a:ext cx="11858487" cy="47218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in Bild, das Säge enthält.&#10;&#10;Automatisch generierte Beschreibung" id="20" name="Google Shape;2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180" y="846875"/>
            <a:ext cx="11860800" cy="404008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/>
          <p:nvPr>
            <p:ph type="title"/>
          </p:nvPr>
        </p:nvSpPr>
        <p:spPr>
          <a:xfrm>
            <a:off x="933131" y="2542198"/>
            <a:ext cx="10628948" cy="9602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7"/>
              <a:buFont typeface="Arial"/>
              <a:buNone/>
              <a:defRPr b="1" sz="3466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body"/>
          </p:nvPr>
        </p:nvSpPr>
        <p:spPr>
          <a:xfrm>
            <a:off x="933131" y="3700611"/>
            <a:ext cx="10627783" cy="7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"/>
          <p:cNvSpPr/>
          <p:nvPr/>
        </p:nvSpPr>
        <p:spPr>
          <a:xfrm>
            <a:off x="7158790" y="4886960"/>
            <a:ext cx="4863877" cy="297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60950" lIns="121900" spcFirstLastPara="1" rIns="121900" wrap="square" tIns="609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3130" y="4888606"/>
            <a:ext cx="4671063" cy="1969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(altern.)" showMasterSp="0">
  <p:cSld name="Título (altern.)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/>
          <p:nvPr/>
        </p:nvSpPr>
        <p:spPr>
          <a:xfrm>
            <a:off x="7158790" y="4886960"/>
            <a:ext cx="4863877" cy="297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60950" lIns="121900" spcFirstLastPara="1" rIns="121900" wrap="square" tIns="609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933131" y="3700611"/>
            <a:ext cx="10627783" cy="7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type="title"/>
          </p:nvPr>
        </p:nvSpPr>
        <p:spPr>
          <a:xfrm>
            <a:off x="933131" y="2542198"/>
            <a:ext cx="10628948" cy="9602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7"/>
              <a:buFont typeface="Arial"/>
              <a:buNone/>
              <a:defRPr b="1" sz="3466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29" name="Google Shape;29;p3"/>
          <p:cNvGrpSpPr/>
          <p:nvPr/>
        </p:nvGrpSpPr>
        <p:grpSpPr>
          <a:xfrm>
            <a:off x="164181" y="165101"/>
            <a:ext cx="5044017" cy="1340924"/>
            <a:chOff x="4846637" y="119557"/>
            <a:chExt cx="3783013" cy="1005693"/>
          </a:xfrm>
        </p:grpSpPr>
        <p:sp>
          <p:nvSpPr>
            <p:cNvPr id="30" name="Google Shape;30;p3"/>
            <p:cNvSpPr/>
            <p:nvPr/>
          </p:nvSpPr>
          <p:spPr>
            <a:xfrm>
              <a:off x="4846637" y="119557"/>
              <a:ext cx="3783013" cy="1003198"/>
            </a:xfrm>
            <a:custGeom>
              <a:rect b="b" l="l" r="r" t="t"/>
              <a:pathLst>
                <a:path extrusionOk="0" h="1761930" w="6644156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-222" r="-221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4920060" y="119557"/>
              <a:ext cx="1036212" cy="1005693"/>
            </a:xfrm>
            <a:custGeom>
              <a:rect b="b" l="l" r="r" t="t"/>
              <a:pathLst>
                <a:path extrusionOk="0" h="1920227" w="1978500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lt1">
                <a:alpha val="4549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7610197" y="119557"/>
              <a:ext cx="508146" cy="477657"/>
            </a:xfrm>
            <a:custGeom>
              <a:rect b="b" l="l" r="r" t="t"/>
              <a:pathLst>
                <a:path extrusionOk="0" h="912018" w="970232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lt1">
                <a:alpha val="4549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164646" y="119557"/>
              <a:ext cx="951008" cy="481890"/>
            </a:xfrm>
            <a:custGeom>
              <a:rect b="b" l="l" r="r" t="t"/>
              <a:pathLst>
                <a:path extrusionOk="0" h="920101" w="1815814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lt1">
                <a:alpha val="4549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4920060" y="119557"/>
              <a:ext cx="2146640" cy="1005693"/>
            </a:xfrm>
            <a:custGeom>
              <a:rect b="b" l="l" r="r" t="t"/>
              <a:pathLst>
                <a:path extrusionOk="0" h="1920227" w="4098704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lt1">
                <a:alpha val="4549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5" name="Google Shape;3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3130" y="4888606"/>
            <a:ext cx="4671063" cy="1969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">
  <p:cSld name="Contenido 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967088" y="397194"/>
            <a:ext cx="990187" cy="48640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/>
          <p:nvPr>
            <p:ph type="title"/>
          </p:nvPr>
        </p:nvSpPr>
        <p:spPr>
          <a:xfrm>
            <a:off x="396240" y="365125"/>
            <a:ext cx="701611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39624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376428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8336280" y="6356350"/>
            <a:ext cx="30175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sp>
        <p:nvSpPr>
          <p:cNvPr id="42" name="Google Shape;42;p4"/>
          <p:cNvSpPr txBox="1"/>
          <p:nvPr>
            <p:ph idx="1" type="body"/>
          </p:nvPr>
        </p:nvSpPr>
        <p:spPr>
          <a:xfrm>
            <a:off x="396240" y="1935163"/>
            <a:ext cx="10957560" cy="42529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  <a:defRPr/>
            </a:lvl1pPr>
            <a:lvl2pPr indent="-3302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600"/>
              <a:buChar char="▪"/>
              <a:defRPr/>
            </a:lvl2pPr>
            <a:lvl3pPr indent="-321754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67"/>
              <a:buChar char="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3" name="Google Shape;4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967088" y="397194"/>
            <a:ext cx="990187" cy="486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28760" y="331013"/>
            <a:ext cx="1752600" cy="730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69516" y="212315"/>
            <a:ext cx="1402080" cy="96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s">
  <p:cSld name="Contenido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" type="body"/>
          </p:nvPr>
        </p:nvSpPr>
        <p:spPr>
          <a:xfrm>
            <a:off x="599757" y="1361293"/>
            <a:ext cx="9563579" cy="4660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330200" lvl="0" marL="457200" marR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1pPr>
            <a:lvl2pPr indent="-342900" lvl="1" marL="914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−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0" type="dt"/>
          </p:nvPr>
        </p:nvSpPr>
        <p:spPr>
          <a:xfrm>
            <a:off x="1522625" y="6568511"/>
            <a:ext cx="711519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2" type="sldNum"/>
          </p:nvPr>
        </p:nvSpPr>
        <p:spPr>
          <a:xfrm>
            <a:off x="599756" y="6568511"/>
            <a:ext cx="742211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O"/>
              <a:t>Página </a:t>
            </a: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>
        <p15:guide id="1" orient="horz" pos="284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64013" t="0"/>
          <a:stretch/>
        </p:blipFill>
        <p:spPr>
          <a:xfrm>
            <a:off x="11589389" y="6371813"/>
            <a:ext cx="413113" cy="31683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/>
        </p:nvSpPr>
        <p:spPr>
          <a:xfrm>
            <a:off x="10890251" y="6133759"/>
            <a:ext cx="1132416" cy="69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60950" lIns="121900" spcFirstLastPara="1" rIns="121900" wrap="square" tIns="609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1522625" y="6568511"/>
            <a:ext cx="711519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599756" y="6568511"/>
            <a:ext cx="742211" cy="123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O"/>
              <a:t>Página </a:t>
            </a:r>
            <a:fld id="{00000000-1234-1234-1234-123412341234}" type="slidenum">
              <a:rPr lang="es-CO"/>
              <a:t>‹#›</a:t>
            </a:fld>
            <a:endParaRPr/>
          </a:p>
        </p:txBody>
      </p:sp>
      <p:cxnSp>
        <p:nvCxnSpPr>
          <p:cNvPr id="14" name="Google Shape;14;p1"/>
          <p:cNvCxnSpPr/>
          <p:nvPr/>
        </p:nvCxnSpPr>
        <p:spPr>
          <a:xfrm>
            <a:off x="2362197" y="6575618"/>
            <a:ext cx="0" cy="103716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" name="Google Shape;15;p1"/>
          <p:cNvCxnSpPr/>
          <p:nvPr/>
        </p:nvCxnSpPr>
        <p:spPr>
          <a:xfrm>
            <a:off x="1321127" y="6575619"/>
            <a:ext cx="0" cy="103716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" name="Google Shape;16;p1"/>
          <p:cNvSpPr txBox="1"/>
          <p:nvPr>
            <p:ph idx="1" type="body"/>
          </p:nvPr>
        </p:nvSpPr>
        <p:spPr>
          <a:xfrm>
            <a:off x="599757" y="1361292"/>
            <a:ext cx="9563579" cy="46606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1754" lvl="2" marL="1371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Noto Sans Symbols"/>
              <a:buChar char="−"/>
              <a:defRPr b="0" i="0" sz="14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type="title"/>
          </p:nvPr>
        </p:nvSpPr>
        <p:spPr>
          <a:xfrm>
            <a:off x="599756" y="320283"/>
            <a:ext cx="9563579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8">
          <p15:clr>
            <a:srgbClr val="F26B43"/>
          </p15:clr>
        </p15:guide>
        <p15:guide id="2" orient="horz" pos="3162">
          <p15:clr>
            <a:srgbClr val="F26B43"/>
          </p15:clr>
        </p15:guide>
        <p15:guide id="3" pos="5680">
          <p15:clr>
            <a:srgbClr val="F26B43"/>
          </p15:clr>
        </p15:guide>
        <p15:guide id="4" pos="7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/>
          <p:nvPr>
            <p:ph type="title"/>
          </p:nvPr>
        </p:nvSpPr>
        <p:spPr>
          <a:xfrm>
            <a:off x="933131" y="2730927"/>
            <a:ext cx="10628948" cy="19205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lang="es-CO"/>
              <a:t>Construcción de capacidades en Transporte no Motorizado (TNM) y Gestión de la Demanda (GDT) en Barranquilla, Bucaramanga y Pasto</a:t>
            </a:r>
            <a:br>
              <a:rPr lang="es-CO"/>
            </a:br>
            <a:endParaRPr/>
          </a:p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933131" y="4253769"/>
            <a:ext cx="10627783" cy="2923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s-CO"/>
              <a:t>Ejercicio para S5: Calificación de condiciones de TNM</a:t>
            </a:r>
            <a:endParaRPr/>
          </a:p>
        </p:txBody>
      </p:sp>
      <p:pic>
        <p:nvPicPr>
          <p:cNvPr id="58" name="Google Shape;5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6445" y="5418666"/>
            <a:ext cx="3239940" cy="1218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1 – Calificación de rutas ciclistas - Frecuentadas</a:t>
            </a:r>
            <a:endParaRPr/>
          </a:p>
        </p:txBody>
      </p:sp>
      <p:sp>
        <p:nvSpPr>
          <p:cNvPr id="64" name="Google Shape;64;p7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que se destacan por altos flujos de ciclistas</a:t>
            </a:r>
            <a:endParaRPr>
              <a:solidFill>
                <a:schemeClr val="dk1"/>
              </a:solidFill>
            </a:endParaRPr>
          </a:p>
          <a:p>
            <a:pPr indent="-203192" lvl="0" marL="304792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65" name="Google Shape;65;p7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 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1 – Calificación de rutas ciclistas - Peligrosas</a:t>
            </a:r>
            <a:endParaRPr/>
          </a:p>
        </p:txBody>
      </p:sp>
      <p:sp>
        <p:nvSpPr>
          <p:cNvPr id="71" name="Google Shape;71;p8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que se destacan por ser peligrosas (en particular, malas condiciones de seguridad vial)</a:t>
            </a:r>
            <a:endParaRPr>
              <a:solidFill>
                <a:schemeClr val="dk1"/>
              </a:solidFill>
            </a:endParaRPr>
          </a:p>
          <a:p>
            <a:pPr indent="-203192" lvl="0" marL="304792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72" name="Google Shape;72;p8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1 – Calificación de rutas ciclistas - Recomendables</a:t>
            </a:r>
            <a:endParaRPr/>
          </a:p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que se podrían recomendar para el uso de la bicicleta (que sean especialmente buenas o útiles)</a:t>
            </a:r>
            <a:endParaRPr/>
          </a:p>
        </p:txBody>
      </p:sp>
      <p:graphicFrame>
        <p:nvGraphicFramePr>
          <p:cNvPr id="79" name="Google Shape;79;p9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2 – Calificación de rutas peatonales - Frecuentadas</a:t>
            </a:r>
            <a:endParaRPr/>
          </a:p>
        </p:txBody>
      </p:sp>
      <p:sp>
        <p:nvSpPr>
          <p:cNvPr id="85" name="Google Shape;85;p10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o zonas de la ciudad que tienen un alto flujo de peatones</a:t>
            </a:r>
            <a:endParaRPr/>
          </a:p>
        </p:txBody>
      </p:sp>
      <p:graphicFrame>
        <p:nvGraphicFramePr>
          <p:cNvPr id="86" name="Google Shape;86;p10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 o zona de la ciudad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 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2 – Calificación de rutas peatonales - Peligrosas</a:t>
            </a:r>
            <a:endParaRPr/>
          </a:p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o zonas de la ciudad que son peligrosas para peatones (puede incluir seguridad personal)</a:t>
            </a:r>
            <a:endParaRPr/>
          </a:p>
        </p:txBody>
      </p:sp>
      <p:graphicFrame>
        <p:nvGraphicFramePr>
          <p:cNvPr id="93" name="Google Shape;93;p11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 o zona de la ciudad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2 – Calificación de rutas peatonales - Recomendables</a:t>
            </a:r>
            <a:endParaRPr/>
          </a:p>
        </p:txBody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599756" y="1361294"/>
            <a:ext cx="10921683" cy="5007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s-CO">
                <a:solidFill>
                  <a:schemeClr val="dk1"/>
                </a:solidFill>
              </a:rPr>
              <a:t>Indique 5 rutas que se podrían recomendar para andar a pie (que sean especialmente buenas o útiles)</a:t>
            </a:r>
            <a:endParaRPr/>
          </a:p>
        </p:txBody>
      </p:sp>
      <p:graphicFrame>
        <p:nvGraphicFramePr>
          <p:cNvPr id="100" name="Google Shape;100;p12"/>
          <p:cNvGraphicFramePr/>
          <p:nvPr/>
        </p:nvGraphicFramePr>
        <p:xfrm>
          <a:off x="599755" y="191035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{F6CEE584-18EE-4070-BAA7-DC5E4439A956}</a:tableStyleId>
              </a:tblPr>
              <a:tblGrid>
                <a:gridCol w="3688475"/>
                <a:gridCol w="7071925"/>
              </a:tblGrid>
              <a:tr h="624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 Ruta o zona de la ciudad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2000" u="none" cap="none" strike="noStrike"/>
                        <a:t>Características  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1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2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3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4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  <a:tr h="685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5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CO" sz="2000" u="none" cap="none" strike="noStrike"/>
                        <a:t> 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124300" marL="12430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type="title"/>
          </p:nvPr>
        </p:nvSpPr>
        <p:spPr>
          <a:xfrm>
            <a:off x="599755" y="320283"/>
            <a:ext cx="11422911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CO"/>
              <a:t>Reflexión	</a:t>
            </a:r>
            <a:endParaRPr/>
          </a:p>
        </p:txBody>
      </p:sp>
      <p:sp>
        <p:nvSpPr>
          <p:cNvPr id="106" name="Google Shape;106;p13"/>
          <p:cNvSpPr txBox="1"/>
          <p:nvPr>
            <p:ph idx="1" type="body"/>
          </p:nvPr>
        </p:nvSpPr>
        <p:spPr>
          <a:xfrm>
            <a:off x="599757" y="1361293"/>
            <a:ext cx="9563579" cy="4660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/>
          <a:p>
            <a:pPr indent="-330200" lvl="0" marL="457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s-CO"/>
              <a:t>¿Hay alguna diferencia entre peatones y ciclistas en cuanto a zonas peligrosas y/o recomendadas, y a qué se debe?</a:t>
            </a:r>
            <a:endParaRPr/>
          </a:p>
          <a:p>
            <a:pPr indent="-330200" lvl="0" marL="457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s-CO"/>
              <a:t>¿Hay coincidencias entre las rutas (por ejemplo, una ruta frecuentada y recomendada, o frecuentada y peligrosa)? ¿Si hay, a qué se deben y como difieren entre peatones y ciclistas? </a:t>
            </a:r>
            <a:endParaRPr/>
          </a:p>
          <a:p>
            <a:pPr indent="-330200" lvl="0" marL="457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s-CO"/>
              <a:t>¿Hay fuentes de información o datos que pueden respaldar la identificación de rutas frecuentadas, peligrosas o recomendables? ¿Cuáles serían? ¿Qué son las principales brechas de información?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ster Español">
  <a:themeElements>
    <a:clrScheme name="Benutzerdefiniert 47">
      <a:dk1>
        <a:srgbClr val="000000"/>
      </a:dk1>
      <a:lt1>
        <a:srgbClr val="FFFFFF"/>
      </a:lt1>
      <a:dk2>
        <a:srgbClr val="6F6F6F"/>
      </a:dk2>
      <a:lt2>
        <a:srgbClr val="E6E6E6"/>
      </a:lt2>
      <a:accent1>
        <a:srgbClr val="C80F0F"/>
      </a:accent1>
      <a:accent2>
        <a:srgbClr val="89AE10"/>
      </a:accent2>
      <a:accent3>
        <a:srgbClr val="FDC400"/>
      </a:accent3>
      <a:accent4>
        <a:srgbClr val="F8E946"/>
      </a:accent4>
      <a:accent5>
        <a:srgbClr val="0077B2"/>
      </a:accent5>
      <a:accent6>
        <a:srgbClr val="AAAAAA"/>
      </a:accent6>
      <a:hlink>
        <a:srgbClr val="C80F0F"/>
      </a:hlink>
      <a:folHlink>
        <a:srgbClr val="C80F0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